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3.xml.rels" ContentType="application/vnd.openxmlformats-package.relationships+xml"/>
  <Override PartName="/ppt/notesSlides/notesSlide61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68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5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4.xml" ContentType="application/vnd.openxmlformats-officedocument.theme+xml"/>
  <Override PartName="/ppt/theme/theme13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2.png" ContentType="image/png"/>
  <Override PartName="/ppt/media/image100.png" ContentType="image/png"/>
  <Override PartName="/ppt/media/image98.png" ContentType="image/png"/>
  <Override PartName="/ppt/media/image97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103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95.png" ContentType="image/png"/>
  <Override PartName="/ppt/media/image76.png" ContentType="image/png"/>
  <Override PartName="/ppt/media/image9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jpeg" ContentType="image/jpeg"/>
  <Override PartName="/ppt/media/image59.png" ContentType="image/png"/>
  <Override PartName="/ppt/media/image78.png" ContentType="image/png"/>
  <Override PartName="/ppt/media/image58.png" ContentType="image/png"/>
  <Override PartName="/ppt/media/image57.jpeg" ContentType="image/jpeg"/>
  <Override PartName="/ppt/media/image53.png" ContentType="image/png"/>
  <Override PartName="/ppt/media/image86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89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99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20.png" ContentType="image/png"/>
  <Override PartName="/ppt/media/image96.png" ContentType="image/png"/>
  <Override PartName="/ppt/media/image19.png" ContentType="image/png"/>
  <Override PartName="/ppt/media/image60.jpeg" ContentType="image/jpe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94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101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0.png" ContentType="image/png"/>
  <Override PartName="/ppt/media/image2.png" ContentType="image/png"/>
  <Override PartName="/ppt/media/image61.jpeg" ContentType="image/jpeg"/>
  <Override PartName="/ppt/media/image79.png" ContentType="image/png"/>
  <Override PartName="/ppt/media/image47.png" ContentType="image/png"/>
  <Override PartName="/ppt/media/image1.png" ContentType="image/png"/>
  <Override PartName="/ppt/media/image11.png" ContentType="image/png"/>
  <Override PartName="/ppt/slideMasters/_rels/slideMaster1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notesMaster" Target="notesMasters/notesMaster1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slide" Target="slides/slide20.xml"/><Relationship Id="rId37" Type="http://schemas.openxmlformats.org/officeDocument/2006/relationships/slide" Target="slides/slide21.xml"/><Relationship Id="rId38" Type="http://schemas.openxmlformats.org/officeDocument/2006/relationships/slide" Target="slides/slide22.xml"/><Relationship Id="rId39" Type="http://schemas.openxmlformats.org/officeDocument/2006/relationships/slide" Target="slides/slide23.xml"/><Relationship Id="rId40" Type="http://schemas.openxmlformats.org/officeDocument/2006/relationships/slide" Target="slides/slide24.xml"/><Relationship Id="rId41" Type="http://schemas.openxmlformats.org/officeDocument/2006/relationships/slide" Target="slides/slide25.xml"/><Relationship Id="rId42" Type="http://schemas.openxmlformats.org/officeDocument/2006/relationships/slide" Target="slides/slide26.xml"/><Relationship Id="rId43" Type="http://schemas.openxmlformats.org/officeDocument/2006/relationships/slide" Target="slides/slide27.xml"/><Relationship Id="rId44" Type="http://schemas.openxmlformats.org/officeDocument/2006/relationships/slide" Target="slides/slide28.xml"/><Relationship Id="rId45" Type="http://schemas.openxmlformats.org/officeDocument/2006/relationships/slide" Target="slides/slide29.xml"/><Relationship Id="rId46" Type="http://schemas.openxmlformats.org/officeDocument/2006/relationships/slide" Target="slides/slide30.xml"/><Relationship Id="rId47" Type="http://schemas.openxmlformats.org/officeDocument/2006/relationships/slide" Target="slides/slide31.xml"/><Relationship Id="rId48" Type="http://schemas.openxmlformats.org/officeDocument/2006/relationships/slide" Target="slides/slide32.xml"/><Relationship Id="rId49" Type="http://schemas.openxmlformats.org/officeDocument/2006/relationships/slide" Target="slides/slide33.xml"/><Relationship Id="rId50" Type="http://schemas.openxmlformats.org/officeDocument/2006/relationships/slide" Target="slides/slide34.xml"/><Relationship Id="rId51" Type="http://schemas.openxmlformats.org/officeDocument/2006/relationships/slide" Target="slides/slide35.xml"/><Relationship Id="rId52" Type="http://schemas.openxmlformats.org/officeDocument/2006/relationships/slide" Target="slides/slide36.xml"/><Relationship Id="rId53" Type="http://schemas.openxmlformats.org/officeDocument/2006/relationships/slide" Target="slides/slide37.xml"/><Relationship Id="rId54" Type="http://schemas.openxmlformats.org/officeDocument/2006/relationships/slide" Target="slides/slide38.xml"/><Relationship Id="rId55" Type="http://schemas.openxmlformats.org/officeDocument/2006/relationships/slide" Target="slides/slide39.xml"/><Relationship Id="rId56" Type="http://schemas.openxmlformats.org/officeDocument/2006/relationships/slide" Target="slides/slide40.xml"/><Relationship Id="rId57" Type="http://schemas.openxmlformats.org/officeDocument/2006/relationships/slide" Target="slides/slide41.xml"/><Relationship Id="rId58" Type="http://schemas.openxmlformats.org/officeDocument/2006/relationships/slide" Target="slides/slide42.xml"/><Relationship Id="rId59" Type="http://schemas.openxmlformats.org/officeDocument/2006/relationships/slide" Target="slides/slide43.xml"/><Relationship Id="rId60" Type="http://schemas.openxmlformats.org/officeDocument/2006/relationships/slide" Target="slides/slide44.xml"/><Relationship Id="rId61" Type="http://schemas.openxmlformats.org/officeDocument/2006/relationships/slide" Target="slides/slide45.xml"/><Relationship Id="rId62" Type="http://schemas.openxmlformats.org/officeDocument/2006/relationships/slide" Target="slides/slide46.xml"/><Relationship Id="rId63" Type="http://schemas.openxmlformats.org/officeDocument/2006/relationships/slide" Target="slides/slide47.xml"/><Relationship Id="rId64" Type="http://schemas.openxmlformats.org/officeDocument/2006/relationships/slide" Target="slides/slide48.xml"/><Relationship Id="rId65" Type="http://schemas.openxmlformats.org/officeDocument/2006/relationships/slide" Target="slides/slide49.xml"/><Relationship Id="rId66" Type="http://schemas.openxmlformats.org/officeDocument/2006/relationships/slide" Target="slides/slide50.xml"/><Relationship Id="rId67" Type="http://schemas.openxmlformats.org/officeDocument/2006/relationships/slide" Target="slides/slide51.xml"/><Relationship Id="rId68" Type="http://schemas.openxmlformats.org/officeDocument/2006/relationships/slide" Target="slides/slide52.xml"/><Relationship Id="rId69" Type="http://schemas.openxmlformats.org/officeDocument/2006/relationships/slide" Target="slides/slide53.xml"/><Relationship Id="rId70" Type="http://schemas.openxmlformats.org/officeDocument/2006/relationships/slide" Target="slides/slide54.xml"/><Relationship Id="rId71" Type="http://schemas.openxmlformats.org/officeDocument/2006/relationships/slide" Target="slides/slide55.xml"/><Relationship Id="rId72" Type="http://schemas.openxmlformats.org/officeDocument/2006/relationships/slide" Target="slides/slide56.xml"/><Relationship Id="rId73" Type="http://schemas.openxmlformats.org/officeDocument/2006/relationships/slide" Target="slides/slide57.xml"/><Relationship Id="rId74" Type="http://schemas.openxmlformats.org/officeDocument/2006/relationships/slide" Target="slides/slide58.xml"/><Relationship Id="rId75" Type="http://schemas.openxmlformats.org/officeDocument/2006/relationships/slide" Target="slides/slide59.xml"/><Relationship Id="rId76" Type="http://schemas.openxmlformats.org/officeDocument/2006/relationships/slide" Target="slides/slide60.xml"/><Relationship Id="rId77" Type="http://schemas.openxmlformats.org/officeDocument/2006/relationships/slide" Target="slides/slide61.xml"/><Relationship Id="rId78" Type="http://schemas.openxmlformats.org/officeDocument/2006/relationships/slide" Target="slides/slide62.xml"/><Relationship Id="rId79" Type="http://schemas.openxmlformats.org/officeDocument/2006/relationships/slide" Target="slides/slide63.xml"/><Relationship Id="rId80" Type="http://schemas.openxmlformats.org/officeDocument/2006/relationships/slide" Target="slides/slide64.xml"/><Relationship Id="rId81" Type="http://schemas.openxmlformats.org/officeDocument/2006/relationships/slide" Target="slides/slide65.xml"/><Relationship Id="rId82" Type="http://schemas.openxmlformats.org/officeDocument/2006/relationships/slide" Target="slides/slide66.xml"/><Relationship Id="rId83" Type="http://schemas.openxmlformats.org/officeDocument/2006/relationships/slide" Target="slides/slide67.xml"/><Relationship Id="rId84" Type="http://schemas.openxmlformats.org/officeDocument/2006/relationships/slide" Target="slides/slide68.xml"/><Relationship Id="rId85" Type="http://schemas.openxmlformats.org/officeDocument/2006/relationships/slide" Target="slides/slide69.xml"/><Relationship Id="rId86" Type="http://schemas.openxmlformats.org/officeDocument/2006/relationships/slide" Target="slides/slide7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Cliquez pour modifier le format des notes</a:t>
            </a:r>
            <a:endParaRPr/>
          </a:p>
        </p:txBody>
      </p:sp>
      <p:sp>
        <p:nvSpPr>
          <p:cNvPr id="5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fr-FR" sz="1400">
                <a:latin typeface="Times New Roman"/>
              </a:rPr>
              <a:t>&lt;en-tête&gt;</a:t>
            </a:r>
            <a:endParaRPr/>
          </a:p>
        </p:txBody>
      </p:sp>
      <p:sp>
        <p:nvSpPr>
          <p:cNvPr id="5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fr-FR" sz="1400">
                <a:latin typeface="Times New Roman"/>
              </a:rPr>
              <a:t>&lt;date/heure&gt;</a:t>
            </a:r>
            <a:endParaRPr/>
          </a:p>
        </p:txBody>
      </p:sp>
      <p:sp>
        <p:nvSpPr>
          <p:cNvPr id="5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fr-FR" sz="1400">
                <a:latin typeface="Times New Roman"/>
              </a:rPr>
              <a:t>&lt;pied de page&gt;</a:t>
            </a:r>
            <a:endParaRPr/>
          </a:p>
        </p:txBody>
      </p:sp>
      <p:sp>
        <p:nvSpPr>
          <p:cNvPr id="5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9A5C82F-E154-49F5-838D-33621D8D76EC}" type="slidenum">
              <a:rPr lang="fr-FR" sz="1400">
                <a:latin typeface="Times New Roman"/>
              </a:rPr>
              <a:t>&lt;numéro&gt;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Vcc c'est l'alimentation électrique +</a:t>
            </a:r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Trig</a:t>
            </a:r>
            <a:endParaRPr/>
          </a:p>
          <a:p>
            <a:r>
              <a:rPr lang="fr-FR" sz="2000">
                <a:latin typeface="Arial"/>
              </a:rPr>
              <a:t>Pour « trigger », gâchette (d'arme) ou le verbe déclencher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Comme on le verra dans le programme, ce sont des fils qui seront connectés sur des pins de sortie OUTPUT  (de l'arduino)</a:t>
            </a:r>
            <a:endParaRPr/>
          </a:p>
          <a:p>
            <a:endParaRPr/>
          </a:p>
          <a:p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Echo est le pin qui sera lu par le programme.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Comme le capteur envoie et reçois des ultra sons pour mesurer la distance, si rien n'est lu sur un pin ECHO alors il y a un probleme</a:t>
            </a:r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Gnd signifie « ground », la terre. Le pole -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Expliquer aux enfants que le qqchose, c'est de l'énergie.</a:t>
            </a:r>
            <a:endParaRPr/>
          </a:p>
          <a:p>
            <a:r>
              <a:rPr lang="fr-FR" sz="2000">
                <a:latin typeface="Arial"/>
              </a:rPr>
              <a:t>Lumineuse, cinétique (mouvement)</a:t>
            </a:r>
            <a:endParaRPr/>
          </a:p>
          <a:p>
            <a:endParaRPr/>
          </a:p>
          <a:p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Il y a sur youtube une vidéo du concert pour la tolérance qu'il a donné dans les années 90 à Paris.</a:t>
            </a:r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A mettre dans le pin 12 et sur la même ligne de la planche à pain</a:t>
            </a:r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Bine mettre les deux pattes du buzzer sur la même ligne que les jumpers 3 et 4 </a:t>
            </a:r>
            <a:endParaRPr/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40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Les eleves peuvent repartir en arrière pour bien vérifier leur montage.</a:t>
            </a:r>
            <a:endParaRPr/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C'est le theme de Mario</a:t>
            </a:r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92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SoundTracker utilise la notion de piste.</a:t>
            </a:r>
            <a:endParaRPr/>
          </a:p>
          <a:p>
            <a:r>
              <a:rPr lang="fr-FR" sz="2000">
                <a:latin typeface="Arial"/>
              </a:rPr>
              <a:t>Un capteur = 1 piste</a:t>
            </a:r>
            <a:endParaRPr/>
          </a:p>
          <a:p>
            <a:r>
              <a:rPr lang="fr-FR" sz="2000">
                <a:latin typeface="Arial"/>
              </a:rPr>
              <a:t>Toutes les notes avec chaque capteur</a:t>
            </a:r>
            <a:endParaRPr/>
          </a:p>
          <a:p>
            <a:r>
              <a:rPr lang="fr-FR" sz="2000">
                <a:latin typeface="Arial"/>
              </a:rPr>
              <a:t>Même tempo pour toutes pistes.</a:t>
            </a:r>
            <a:endParaRPr/>
          </a:p>
          <a:p>
            <a:r>
              <a:rPr lang="fr-FR" sz="2000">
                <a:latin typeface="Arial"/>
              </a:rPr>
              <a:t>Les pistes se repetent </a:t>
            </a:r>
            <a:endParaRPr/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Pour me contacter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wadael@gmail.com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Ou @wadael sur twitter</a:t>
            </a:r>
            <a:endParaRPr/>
          </a:p>
          <a:p>
            <a:endParaRPr/>
          </a:p>
          <a:p>
            <a:r>
              <a:rPr lang="fr-FR" sz="2000">
                <a:latin typeface="Arial"/>
              </a:rPr>
              <a:t>Ou https://fr.linkedin.com/in/jeromebaton</a:t>
            </a:r>
            <a:endParaRPr/>
          </a:p>
          <a:p>
            <a:endParaRPr/>
          </a:p>
          <a:p>
            <a:endParaRPr/>
          </a:p>
          <a:p>
            <a:r>
              <a:rPr lang="fr-FR" sz="2000">
                <a:latin typeface="Arial"/>
              </a:rPr>
              <a:t>Je suis basé sur la région parisienne 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9.png"/><Relationship Id="rId3" Type="http://schemas.openxmlformats.org/officeDocument/2006/relationships/image" Target="../media/image4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3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0.xml"/><Relationship Id="rId8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6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360" y="86760"/>
            <a:ext cx="4873680" cy="17132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06920" y="6356520"/>
            <a:ext cx="2891880" cy="36144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stomShape 2"/>
          <p:cNvSpPr/>
          <p:nvPr/>
        </p:nvSpPr>
        <p:spPr>
          <a:xfrm>
            <a:off x="3459960" y="6355440"/>
            <a:ext cx="252540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5932800" y="6355440"/>
            <a:ext cx="1883160" cy="3614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@Devoxx4Kids</a:t>
            </a:r>
            <a:endParaRPr/>
          </a:p>
        </p:txBody>
      </p:sp>
      <p:sp>
        <p:nvSpPr>
          <p:cNvPr id="5" name="CustomShape 4"/>
          <p:cNvSpPr/>
          <p:nvPr/>
        </p:nvSpPr>
        <p:spPr>
          <a:xfrm>
            <a:off x="91800" y="6355440"/>
            <a:ext cx="3337200" cy="3614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facebook.com/Devoxx4Kids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356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57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35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396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97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398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435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36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43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474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75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476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513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514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51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4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83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122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12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161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16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01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40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79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0120" cy="74736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457200" y="6356520"/>
            <a:ext cx="2440080" cy="3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18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3840" cy="390240"/>
          </a:xfrm>
          <a:prstGeom prst="rect">
            <a:avLst/>
          </a:prstGeom>
          <a:ln>
            <a:noFill/>
          </a:ln>
        </p:spPr>
      </p:pic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5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slideLayout" Target="../slideLayouts/slideLayout5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8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9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7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7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7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7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1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7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7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7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7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7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7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7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7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7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7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7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7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7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7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7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7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7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7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7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7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7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7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7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7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685800" y="2130480"/>
            <a:ext cx="7768800" cy="146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DejaVu Sans"/>
              </a:rPr>
              <a:t>Créer un instrument de musique avec Arduino</a:t>
            </a:r>
            <a:endParaRPr/>
          </a:p>
        </p:txBody>
      </p:sp>
      <p:sp>
        <p:nvSpPr>
          <p:cNvPr id="557" name="CustomShape 2"/>
          <p:cNvSpPr/>
          <p:nvPr/>
        </p:nvSpPr>
        <p:spPr>
          <a:xfrm>
            <a:off x="1371600" y="3886200"/>
            <a:ext cx="6397200" cy="1748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8b8b8b"/>
                </a:solidFill>
                <a:latin typeface="DejaVu Sans"/>
              </a:rPr>
              <a:t>Des capteurs et un peu d’imagination !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 sz="1600">
                <a:solidFill>
                  <a:srgbClr val="8b8b8b"/>
                </a:solidFill>
                <a:latin typeface="DejaVu Sans"/>
              </a:rPr>
              <a:t>Jérôme Baton, wadael@gmail.com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84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Le programme définit des intervalles de distance. Au départ, deux intervalles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Chaque intervalle représentera une note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Nous aurons donc deux notes par capteur.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fr-FR" sz="2800">
                <a:latin typeface="Calibri"/>
              </a:rPr>
              <a:t>La première de 0 à 30 cm, la deuxième de 30 à 60 cm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résultat</a:t>
            </a:r>
            <a:endParaRPr/>
          </a:p>
        </p:txBody>
      </p:sp>
      <p:sp>
        <p:nvSpPr>
          <p:cNvPr id="586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Bon, ce n'est pas l'Arduino qui fera la musique. Tel quel, il n'en est pas capable.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Mais nous allons le faire buzzer 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résultat</a:t>
            </a:r>
            <a:endParaRPr/>
          </a:p>
        </p:txBody>
      </p:sp>
      <p:sp>
        <p:nvSpPr>
          <p:cNvPr id="588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Bon, ce n'est pas l'Arduino qui fera la musique. Tel quel, il n'en est pas capable.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Mais nous allons le faire buzzer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Lorsque tu vas mettre ta main devant un capteur, Arduino enverra la note correspondante au buzzer.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     </a:t>
            </a:r>
            <a:r>
              <a:rPr lang="fr-FR" sz="2800">
                <a:latin typeface="Calibri"/>
              </a:rPr>
              <a:t>Un buzzer ressemble à cela --&gt;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</p:txBody>
      </p:sp>
      <p:pic>
        <p:nvPicPr>
          <p:cNvPr id="5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64280" y="4536000"/>
            <a:ext cx="997560" cy="102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résultat</a:t>
            </a:r>
            <a:endParaRPr/>
          </a:p>
        </p:txBody>
      </p:sp>
      <p:sp>
        <p:nvSpPr>
          <p:cNvPr id="591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solidFill>
                  <a:srgbClr val="666666"/>
                </a:solidFill>
                <a:latin typeface="Calibri"/>
              </a:rPr>
              <a:t>Bon, ce n'est pas l'Arduino qui fera la musique. Tel quel, il n'en est pas capable.</a:t>
            </a:r>
            <a:endParaRPr/>
          </a:p>
          <a:p>
            <a:pPr>
              <a:lnSpc>
                <a:spcPct val="100000"/>
              </a:lnSpc>
            </a:pPr>
            <a:r>
              <a:rPr lang="fr-FR" sz="2800">
                <a:solidFill>
                  <a:srgbClr val="666666"/>
                </a:solidFill>
                <a:latin typeface="Calibri"/>
              </a:rPr>
              <a:t>Mais nous allons le faire buzzer !</a:t>
            </a:r>
            <a:endParaRPr/>
          </a:p>
          <a:p>
            <a:pPr>
              <a:lnSpc>
                <a:spcPct val="100000"/>
              </a:lnSpc>
            </a:pPr>
            <a:r>
              <a:rPr lang="fr-FR" sz="2800">
                <a:solidFill>
                  <a:srgbClr val="666666"/>
                </a:solidFill>
                <a:latin typeface="Calibri"/>
              </a:rPr>
              <a:t>Lorsque tu vas mettre ta main devant un capteur, Arduino enverra la note correspondante au buzzer .</a:t>
            </a:r>
            <a:endParaRPr/>
          </a:p>
          <a:p>
            <a:pPr>
              <a:lnSpc>
                <a:spcPct val="100000"/>
              </a:lnSpc>
            </a:pPr>
            <a:r>
              <a:rPr lang="fr-FR" sz="2800">
                <a:solidFill>
                  <a:srgbClr val="666666"/>
                </a:solidFill>
                <a:latin typeface="Calibri"/>
              </a:rPr>
              <a:t>Et aussi, envoyer les notes vers la console série (tu connais Serial.print ?)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</p:txBody>
      </p:sp>
      <p:pic>
        <p:nvPicPr>
          <p:cNvPr id="5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16000" y="3291480"/>
            <a:ext cx="997560" cy="102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2681280" y="27432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3600">
                <a:latin typeface="Calibri"/>
              </a:rPr>
              <a:t>Le résultat que tu vas obtenir aujourd'hui</a:t>
            </a:r>
            <a:endParaRPr/>
          </a:p>
        </p:txBody>
      </p:sp>
      <p:sp>
        <p:nvSpPr>
          <p:cNvPr id="594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Ce résultat est </a:t>
            </a:r>
            <a:r>
              <a:rPr b="1" lang="fr-FR" sz="2800" u="sng">
                <a:latin typeface="Calibri"/>
              </a:rPr>
              <a:t>un</a:t>
            </a:r>
            <a:r>
              <a:rPr lang="fr-FR" sz="2800">
                <a:latin typeface="Calibri"/>
              </a:rPr>
              <a:t> des résultats possibles.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Tu pourras changer le montage et le programme pour en faire autre chose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Bidouilles, découvres, collabores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Améliores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N'aies pas peur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Apprends, partages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composants </a:t>
            </a:r>
            <a:r>
              <a:rPr lang="fr-FR" sz="4000">
                <a:latin typeface="Calibri"/>
              </a:rPr>
              <a:t>(1/2)</a:t>
            </a:r>
            <a:endParaRPr/>
          </a:p>
        </p:txBody>
      </p:sp>
      <p:sp>
        <p:nvSpPr>
          <p:cNvPr id="596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Comme le montage est assez simple, il faudra peu de composants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 u="sng">
                <a:latin typeface="Calibri"/>
              </a:rPr>
              <a:t>Composants provenant du starter kit :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Arduino Uno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Planche à pain (breadboard)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Fils (le rouge et le noir, qui vont dans le + et le -)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Connecteurs (pins qui se mettent dans les fils)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Deux cavaliers 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Cable USB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composants</a:t>
            </a:r>
            <a:endParaRPr/>
          </a:p>
        </p:txBody>
      </p:sp>
      <p:sp>
        <p:nvSpPr>
          <p:cNvPr id="598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 u="sng">
                <a:latin typeface="Calibri"/>
              </a:rPr>
              <a:t>Composants supplémentaires :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4 capteurs HC-SR04 (le même que pour faire des robots)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Des fils supplémentaires (4 x 4 couleurs)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400">
                <a:latin typeface="Calibri"/>
              </a:rPr>
              <a:t>Donc 16 fils ! 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capteur HC-SR04</a:t>
            </a:r>
            <a:endParaRPr/>
          </a:p>
        </p:txBody>
      </p:sp>
      <p:pic>
        <p:nvPicPr>
          <p:cNvPr id="600" name="" descr=""/>
          <p:cNvPicPr/>
          <p:nvPr/>
        </p:nvPicPr>
        <p:blipFill>
          <a:blip r:embed="rId1"/>
          <a:stretch>
            <a:fillRect/>
          </a:stretch>
        </p:blipFill>
        <p:spPr>
          <a:xfrm rot="21563400">
            <a:off x="469440" y="2639880"/>
            <a:ext cx="4012560" cy="2399400"/>
          </a:xfrm>
          <a:prstGeom prst="rect">
            <a:avLst/>
          </a:prstGeom>
          <a:ln>
            <a:noFill/>
          </a:ln>
        </p:spPr>
      </p:pic>
      <p:sp>
        <p:nvSpPr>
          <p:cNvPr id="601" name="CustomShape 2"/>
          <p:cNvSpPr/>
          <p:nvPr/>
        </p:nvSpPr>
        <p:spPr>
          <a:xfrm>
            <a:off x="4674240" y="1600200"/>
            <a:ext cx="401256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Calibri"/>
              </a:rPr>
              <a:t>Envoie des ultra-sons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Calibri"/>
              </a:rPr>
              <a:t>Il en faut quatre pour le projet.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1300">
                <a:latin typeface="Calibri"/>
              </a:rPr>
              <a:t>En fait, il mesure les distances en mesurant le temps mis par les ultra-sons qu'il envoie à revenir vers lui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fils</a:t>
            </a:r>
            <a:endParaRPr/>
          </a:p>
        </p:txBody>
      </p:sp>
      <p:sp>
        <p:nvSpPr>
          <p:cNvPr id="603" name="CustomShape 2"/>
          <p:cNvSpPr/>
          <p:nvPr/>
        </p:nvSpPr>
        <p:spPr>
          <a:xfrm>
            <a:off x="4674240" y="1600200"/>
            <a:ext cx="4012560" cy="228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600">
                <a:latin typeface="Calibri"/>
              </a:rPr>
              <a:t>Pour ma part, j'ai utilisé ceux-ci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600">
                <a:latin typeface="Calibri"/>
              </a:rPr>
              <a:t>Ils ont besoin de “pins” comme ceci pour se brancher dans les connecteurs de l'Arduino</a:t>
            </a:r>
            <a:endParaRPr/>
          </a:p>
        </p:txBody>
      </p:sp>
      <p:pic>
        <p:nvPicPr>
          <p:cNvPr id="6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0" y="1800000"/>
            <a:ext cx="4028760" cy="3380760"/>
          </a:xfrm>
          <a:prstGeom prst="rect">
            <a:avLst/>
          </a:prstGeom>
          <a:ln>
            <a:noFill/>
          </a:ln>
        </p:spPr>
      </p:pic>
      <p:pic>
        <p:nvPicPr>
          <p:cNvPr id="60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64000" y="4392000"/>
            <a:ext cx="3597120" cy="175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CustomShape 2"/>
          <p:cNvSpPr/>
          <p:nvPr/>
        </p:nvSpPr>
        <p:spPr>
          <a:xfrm>
            <a:off x="457200" y="1600200"/>
            <a:ext cx="4012560" cy="452232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CustomShape 3"/>
          <p:cNvSpPr/>
          <p:nvPr/>
        </p:nvSpPr>
        <p:spPr>
          <a:xfrm>
            <a:off x="4674240" y="1600200"/>
            <a:ext cx="4012560" cy="452232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CustomShape 4"/>
          <p:cNvSpPr/>
          <p:nvPr/>
        </p:nvSpPr>
        <p:spPr>
          <a:xfrm>
            <a:off x="2681280" y="219600"/>
            <a:ext cx="6001920" cy="580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Allez, go !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On démarre le montage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 sz="3600">
                <a:solidFill>
                  <a:srgbClr val="000000"/>
                </a:solidFill>
                <a:latin typeface="DejaVu Sans"/>
              </a:rPr>
              <a:t>Arduino ? </a:t>
            </a:r>
            <a:endParaRPr/>
          </a:p>
          <a:p>
            <a:r>
              <a:rPr lang="fr-FR" sz="3600">
                <a:solidFill>
                  <a:srgbClr val="000000"/>
                </a:solidFill>
                <a:latin typeface="DejaVu Sans"/>
              </a:rPr>
              <a:t>Qu'est-ce que c'est ?</a:t>
            </a:r>
            <a:endParaRPr/>
          </a:p>
        </p:txBody>
      </p:sp>
      <p:sp>
        <p:nvSpPr>
          <p:cNvPr id="559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C'est une petite carte bleue qui possède une puce dans laquelle on peut mettre SON programme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Et qui possède des PINS pour y brancher des composants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Deux catégories de composants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Les capteurs (de température, de luminosité, …)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Des actuateurs, comme des ampoules LED, des moteurs, etc ... </a:t>
            </a:r>
            <a:endParaRPr/>
          </a:p>
        </p:txBody>
      </p:sp>
      <p:sp>
        <p:nvSpPr>
          <p:cNvPr id="560" name="CustomShape 3"/>
          <p:cNvSpPr/>
          <p:nvPr/>
        </p:nvSpPr>
        <p:spPr>
          <a:xfrm>
            <a:off x="6553080" y="6356520"/>
            <a:ext cx="1215720" cy="36144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CustomShape 4"/>
          <p:cNvSpPr/>
          <p:nvPr/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Pour arriver à cela</a:t>
            </a:r>
            <a:endParaRPr/>
          </a:p>
        </p:txBody>
      </p:sp>
      <p:pic>
        <p:nvPicPr>
          <p:cNvPr id="6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Cablage d'un capteur</a:t>
            </a:r>
            <a:endParaRPr/>
          </a:p>
        </p:txBody>
      </p:sp>
      <p:pic>
        <p:nvPicPr>
          <p:cNvPr id="6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6840" y="2254680"/>
            <a:ext cx="4014720" cy="2675880"/>
          </a:xfrm>
          <a:prstGeom prst="rect">
            <a:avLst/>
          </a:prstGeom>
          <a:ln>
            <a:noFill/>
          </a:ln>
        </p:spPr>
      </p:pic>
      <p:sp>
        <p:nvSpPr>
          <p:cNvPr id="618" name="CustomShape 4"/>
          <p:cNvSpPr/>
          <p:nvPr/>
        </p:nvSpPr>
        <p:spPr>
          <a:xfrm>
            <a:off x="4674240" y="1604520"/>
            <a:ext cx="4014720" cy="1895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N'y branchez pas une prise USB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LOL :)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 </a:t>
            </a:r>
            <a:r>
              <a:rPr lang="fr-FR" sz="2200">
                <a:latin typeface="Arial"/>
              </a:rPr>
              <a:t>Nous allons avoir besoin de 4 câbles de couleurs différentes. J'ai utilisé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Rouge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Orange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Jaune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200">
                <a:latin typeface="Arial"/>
              </a:rPr>
              <a:t>et Marron</a:t>
            </a:r>
            <a:endParaRPr/>
          </a:p>
        </p:txBody>
      </p:sp>
      <p:sp>
        <p:nvSpPr>
          <p:cNvPr id="619" name="CustomShape 5"/>
          <p:cNvSpPr/>
          <p:nvPr/>
        </p:nvSpPr>
        <p:spPr>
          <a:xfrm>
            <a:off x="2304000" y="5328000"/>
            <a:ext cx="583128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Les couleurs ne sont pas importantes, ce qu'il faudra c'est bien avoir quatre fils de quatre couleurs différentes. Ce qui fait 16 fils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</p:sp>
      <p:sp>
        <p:nvSpPr>
          <p:cNvPr id="622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           </a:t>
            </a:r>
            <a:r>
              <a:rPr lang="fr-FR" sz="4400">
                <a:latin typeface="Arial"/>
              </a:rPr>
              <a:t>Rouge sur « Vcc »</a:t>
            </a:r>
            <a:endParaRPr/>
          </a:p>
        </p:txBody>
      </p:sp>
      <p:pic>
        <p:nvPicPr>
          <p:cNvPr id="6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  <p:sp>
        <p:nvSpPr>
          <p:cNvPr id="624" name="TextShape 4"/>
          <p:cNvSpPr txBox="1"/>
          <p:nvPr/>
        </p:nvSpPr>
        <p:spPr>
          <a:xfrm>
            <a:off x="792000" y="5904000"/>
            <a:ext cx="80751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fr-FR">
                <a:latin typeface="Arial"/>
              </a:rPr>
              <a:t>C'est traditionnel d'utiliser un fil rouge pour le positif+ (et noir pour le négatif - )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</p:sp>
      <p:sp>
        <p:nvSpPr>
          <p:cNvPr id="626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</p:sp>
      <p:sp>
        <p:nvSpPr>
          <p:cNvPr id="627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           </a:t>
            </a:r>
            <a:r>
              <a:rPr lang="fr-FR" sz="4400">
                <a:latin typeface="Arial"/>
              </a:rPr>
              <a:t>Orange sur « Trig »</a:t>
            </a:r>
            <a:endParaRPr/>
          </a:p>
        </p:txBody>
      </p:sp>
      <p:pic>
        <p:nvPicPr>
          <p:cNvPr id="6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Jaune sur « Echo »</a:t>
            </a:r>
            <a:endParaRPr/>
          </a:p>
        </p:txBody>
      </p:sp>
      <p:pic>
        <p:nvPicPr>
          <p:cNvPr id="6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</p:sp>
      <p:sp>
        <p:nvSpPr>
          <p:cNvPr id="634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</p:sp>
      <p:sp>
        <p:nvSpPr>
          <p:cNvPr id="635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Marron sur « Gnd »</a:t>
            </a:r>
            <a:endParaRPr/>
          </a:p>
        </p:txBody>
      </p:sp>
      <p:pic>
        <p:nvPicPr>
          <p:cNvPr id="6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CustomShape 3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Bravo !</a:t>
            </a:r>
            <a:endParaRPr/>
          </a:p>
        </p:txBody>
      </p:sp>
      <p:sp>
        <p:nvSpPr>
          <p:cNvPr id="640" name="CustomShape 4"/>
          <p:cNvSpPr/>
          <p:nvPr/>
        </p:nvSpPr>
        <p:spPr>
          <a:xfrm>
            <a:off x="720000" y="1604520"/>
            <a:ext cx="7992000" cy="771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Recommences, il en faut quatre :)</a:t>
            </a:r>
            <a:endParaRPr/>
          </a:p>
        </p:txBody>
      </p:sp>
      <p:sp>
        <p:nvSpPr>
          <p:cNvPr id="641" name="CustomShape 5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6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02120" y="2304000"/>
            <a:ext cx="6185880" cy="378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Voilà ce que nous avons</a:t>
            </a:r>
            <a:endParaRPr/>
          </a:p>
        </p:txBody>
      </p:sp>
      <p:pic>
        <p:nvPicPr>
          <p:cNvPr id="6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  <p:sp>
        <p:nvSpPr>
          <p:cNvPr id="646" name="CustomShape 3"/>
          <p:cNvSpPr/>
          <p:nvPr/>
        </p:nvSpPr>
        <p:spPr>
          <a:xfrm>
            <a:off x="1584000" y="5832000"/>
            <a:ext cx="597492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C'est l'ensemble des composants que nous allons utiliser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Ça va connecter</a:t>
            </a:r>
            <a:endParaRPr/>
          </a:p>
        </p:txBody>
      </p:sp>
      <p:sp>
        <p:nvSpPr>
          <p:cNvPr id="648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Commençons par les fils jaunes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Pour chaque capteur, l'on prendra le fil jaune pour le connecter dans le port correspondant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Le premier, va dans le n°4, le deuxième dans le n°5, n°6 pour le 3</a:t>
            </a:r>
            <a:r>
              <a:rPr lang="fr-FR" sz="3200" baseline="101000">
                <a:latin typeface="Arial"/>
              </a:rPr>
              <a:t>e</a:t>
            </a:r>
            <a:r>
              <a:rPr lang="fr-FR" sz="3200">
                <a:latin typeface="Arial"/>
              </a:rPr>
              <a:t>, n°7 pour le 4e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Situation initiale</a:t>
            </a:r>
            <a:endParaRPr/>
          </a:p>
        </p:txBody>
      </p:sp>
      <p:pic>
        <p:nvPicPr>
          <p:cNvPr id="6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 sz="3200">
                <a:solidFill>
                  <a:srgbClr val="000000"/>
                </a:solidFill>
                <a:latin typeface="DejaVu Sans"/>
              </a:rPr>
              <a:t>Arduino ? </a:t>
            </a:r>
            <a:endParaRPr/>
          </a:p>
          <a:p>
            <a:r>
              <a:rPr lang="fr-FR" sz="3200">
                <a:solidFill>
                  <a:srgbClr val="000000"/>
                </a:solidFill>
                <a:latin typeface="DejaVu Sans"/>
              </a:rPr>
              <a:t>Qu'est-ce que c'est ?</a:t>
            </a:r>
            <a:endParaRPr/>
          </a:p>
        </p:txBody>
      </p:sp>
      <p:sp>
        <p:nvSpPr>
          <p:cNvPr id="563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Il existe deux catégories de composants 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Les capteurs convertissent quelque chose en courant électirque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Des actuateurs convertissent du courant électrique en quelque chose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C'est le programme qui les utilise. </a:t>
            </a:r>
            <a:endParaRPr/>
          </a:p>
        </p:txBody>
      </p:sp>
      <p:sp>
        <p:nvSpPr>
          <p:cNvPr id="564" name="CustomShape 3"/>
          <p:cNvSpPr/>
          <p:nvPr/>
        </p:nvSpPr>
        <p:spPr>
          <a:xfrm>
            <a:off x="6553080" y="6356520"/>
            <a:ext cx="1215720" cy="36144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CustomShape 4"/>
          <p:cNvSpPr/>
          <p:nvPr/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2800">
                <a:latin typeface="Arial"/>
              </a:rPr>
              <a:t>Procédons dans l'ordre des capteurs</a:t>
            </a:r>
            <a:endParaRPr/>
          </a:p>
        </p:txBody>
      </p:sp>
      <p:pic>
        <p:nvPicPr>
          <p:cNvPr id="6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  <p:sp>
        <p:nvSpPr>
          <p:cNvPr id="655" name="CustomShape 3"/>
          <p:cNvSpPr/>
          <p:nvPr/>
        </p:nvSpPr>
        <p:spPr>
          <a:xfrm>
            <a:off x="1656000" y="5832000"/>
            <a:ext cx="554292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Le fil jaune du premier capteur va dans le port n°4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57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2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capteur, 2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fil</a:t>
            </a:r>
            <a:endParaRPr/>
          </a:p>
        </p:txBody>
      </p:sp>
      <p:pic>
        <p:nvPicPr>
          <p:cNvPr id="6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  <p:sp>
        <p:nvSpPr>
          <p:cNvPr id="659" name="CustomShape 3"/>
          <p:cNvSpPr/>
          <p:nvPr/>
        </p:nvSpPr>
        <p:spPr>
          <a:xfrm>
            <a:off x="1584000" y="5688000"/>
            <a:ext cx="590292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Port n°5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61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3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capteur, 3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fil</a:t>
            </a:r>
            <a:endParaRPr/>
          </a:p>
        </p:txBody>
      </p:sp>
      <p:pic>
        <p:nvPicPr>
          <p:cNvPr id="6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  <p:sp>
        <p:nvSpPr>
          <p:cNvPr id="663" name="CustomShape 3"/>
          <p:cNvSpPr/>
          <p:nvPr/>
        </p:nvSpPr>
        <p:spPr>
          <a:xfrm>
            <a:off x="1584000" y="5688000"/>
            <a:ext cx="590292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Port n°6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65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4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capteur, 4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fil</a:t>
            </a:r>
            <a:endParaRPr/>
          </a:p>
        </p:txBody>
      </p:sp>
      <p:pic>
        <p:nvPicPr>
          <p:cNvPr id="6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  <p:sp>
        <p:nvSpPr>
          <p:cNvPr id="667" name="CustomShape 3"/>
          <p:cNvSpPr/>
          <p:nvPr/>
        </p:nvSpPr>
        <p:spPr>
          <a:xfrm>
            <a:off x="1584000" y="5688000"/>
            <a:ext cx="590292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Port n°7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69" name="CustomShape 2"/>
          <p:cNvSpPr/>
          <p:nvPr/>
        </p:nvSpPr>
        <p:spPr>
          <a:xfrm>
            <a:off x="457200" y="237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Bon travail !</a:t>
            </a:r>
            <a:endParaRPr/>
          </a:p>
        </p:txBody>
      </p:sp>
      <p:sp>
        <p:nvSpPr>
          <p:cNvPr id="670" name="CustomShape 3"/>
          <p:cNvSpPr/>
          <p:nvPr/>
        </p:nvSpPr>
        <p:spPr>
          <a:xfrm>
            <a:off x="457200" y="1604520"/>
            <a:ext cx="8253720" cy="62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Voilà pour les fils jaunes !</a:t>
            </a:r>
            <a:endParaRPr/>
          </a:p>
        </p:txBody>
      </p:sp>
      <p:pic>
        <p:nvPicPr>
          <p:cNvPr id="6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88000" y="2110680"/>
            <a:ext cx="6672600" cy="3648240"/>
          </a:xfrm>
          <a:prstGeom prst="rect">
            <a:avLst/>
          </a:prstGeom>
          <a:ln>
            <a:noFill/>
          </a:ln>
        </p:spPr>
      </p:pic>
      <p:sp>
        <p:nvSpPr>
          <p:cNvPr id="672" name="CustomShape 4"/>
          <p:cNvSpPr/>
          <p:nvPr/>
        </p:nvSpPr>
        <p:spPr>
          <a:xfrm>
            <a:off x="648000" y="5904000"/>
            <a:ext cx="698292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Maintenant, on passe aux fils oranges !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74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1 en 8</a:t>
            </a:r>
            <a:endParaRPr/>
          </a:p>
        </p:txBody>
      </p:sp>
      <p:pic>
        <p:nvPicPr>
          <p:cNvPr id="6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2 en 9</a:t>
            </a:r>
            <a:endParaRPr/>
          </a:p>
        </p:txBody>
      </p:sp>
      <p:pic>
        <p:nvPicPr>
          <p:cNvPr id="6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80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3 en 10</a:t>
            </a:r>
            <a:endParaRPr/>
          </a:p>
        </p:txBody>
      </p:sp>
      <p:pic>
        <p:nvPicPr>
          <p:cNvPr id="6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83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Orange 4 en 11</a:t>
            </a:r>
            <a:endParaRPr/>
          </a:p>
        </p:txBody>
      </p:sp>
      <p:pic>
        <p:nvPicPr>
          <p:cNvPr id="6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On continue</a:t>
            </a:r>
            <a:endParaRPr/>
          </a:p>
        </p:txBody>
      </p:sp>
      <p:pic>
        <p:nvPicPr>
          <p:cNvPr id="6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DejaVu Sans"/>
              </a:rPr>
              <a:t>Le projet</a:t>
            </a:r>
            <a:endParaRPr/>
          </a:p>
        </p:txBody>
      </p:sp>
      <p:sp>
        <p:nvSpPr>
          <p:cNvPr id="567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Créer un instrument de musique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Qui se joue sans avoir à souffler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Moins fatiguant que la trompette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Pas de cordes non plus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Donc il ne fait pas mal aux doigts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Deux avantages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Connais-tu Jean-Michel Jarre ?</a:t>
            </a:r>
            <a:endParaRPr/>
          </a:p>
        </p:txBody>
      </p:sp>
      <p:sp>
        <p:nvSpPr>
          <p:cNvPr id="568" name="CustomShape 3"/>
          <p:cNvSpPr/>
          <p:nvPr/>
        </p:nvSpPr>
        <p:spPr>
          <a:xfrm>
            <a:off x="6553080" y="6356520"/>
            <a:ext cx="1215720" cy="36144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CustomShape 4"/>
          <p:cNvSpPr/>
          <p:nvPr/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Jumper 1</a:t>
            </a:r>
            <a:endParaRPr/>
          </a:p>
        </p:txBody>
      </p:sp>
      <p:pic>
        <p:nvPicPr>
          <p:cNvPr id="69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92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Rouge 1</a:t>
            </a:r>
            <a:endParaRPr/>
          </a:p>
        </p:txBody>
      </p:sp>
      <p:pic>
        <p:nvPicPr>
          <p:cNvPr id="6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95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Rouge 2</a:t>
            </a:r>
            <a:endParaRPr/>
          </a:p>
        </p:txBody>
      </p:sp>
      <p:pic>
        <p:nvPicPr>
          <p:cNvPr id="6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Rouge 3</a:t>
            </a:r>
            <a:endParaRPr/>
          </a:p>
        </p:txBody>
      </p:sp>
      <p:pic>
        <p:nvPicPr>
          <p:cNvPr id="6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701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Rouge 4</a:t>
            </a:r>
            <a:endParaRPr/>
          </a:p>
        </p:txBody>
      </p:sp>
      <p:pic>
        <p:nvPicPr>
          <p:cNvPr id="70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704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Jumper 2</a:t>
            </a:r>
            <a:endParaRPr/>
          </a:p>
        </p:txBody>
      </p:sp>
      <p:pic>
        <p:nvPicPr>
          <p:cNvPr id="7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Marron 1</a:t>
            </a:r>
            <a:endParaRPr/>
          </a:p>
        </p:txBody>
      </p:sp>
      <p:pic>
        <p:nvPicPr>
          <p:cNvPr id="7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710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Marron 2</a:t>
            </a:r>
            <a:endParaRPr/>
          </a:p>
        </p:txBody>
      </p:sp>
      <p:pic>
        <p:nvPicPr>
          <p:cNvPr id="7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Marron 3</a:t>
            </a:r>
            <a:endParaRPr/>
          </a:p>
        </p:txBody>
      </p:sp>
      <p:pic>
        <p:nvPicPr>
          <p:cNvPr id="7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</p:sp>
      <p:sp>
        <p:nvSpPr>
          <p:cNvPr id="716" name="CustomShape 2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Marron 4</a:t>
            </a:r>
            <a:endParaRPr/>
          </a:p>
        </p:txBody>
      </p:sp>
      <p:pic>
        <p:nvPicPr>
          <p:cNvPr id="7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DejaVu Sans"/>
              </a:rPr>
              <a:t>Le projet</a:t>
            </a:r>
            <a:endParaRPr/>
          </a:p>
        </p:txBody>
      </p:sp>
      <p:sp>
        <p:nvSpPr>
          <p:cNvPr id="571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Un instrument de musique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Qui se joue sans avoir à souffler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Moins fatiguant que la trompette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Pas de cordes non plus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DejaVu Sans"/>
              </a:rPr>
              <a:t>Donc il ne fait pas mal aux doigts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Connais-tu Jean-Michel Jarre ?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Musicien français contemporain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3200">
                <a:solidFill>
                  <a:srgbClr val="000000"/>
                </a:solidFill>
                <a:latin typeface="DejaVu Sans"/>
              </a:rPr>
              <a:t>Concerts gigantesques de musique électronique</a:t>
            </a:r>
            <a:endParaRPr/>
          </a:p>
        </p:txBody>
      </p:sp>
      <p:sp>
        <p:nvSpPr>
          <p:cNvPr id="572" name="CustomShape 3"/>
          <p:cNvSpPr/>
          <p:nvPr/>
        </p:nvSpPr>
        <p:spPr>
          <a:xfrm>
            <a:off x="6553080" y="6356520"/>
            <a:ext cx="1215720" cy="36144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CustomShape 4"/>
          <p:cNvSpPr/>
          <p:nvPr/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Jumper 3</a:t>
            </a:r>
            <a:endParaRPr/>
          </a:p>
        </p:txBody>
      </p:sp>
      <p:pic>
        <p:nvPicPr>
          <p:cNvPr id="7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Jumper 4</a:t>
            </a:r>
            <a:endParaRPr/>
          </a:p>
        </p:txBody>
      </p:sp>
      <p:pic>
        <p:nvPicPr>
          <p:cNvPr id="7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  <p:sp>
        <p:nvSpPr>
          <p:cNvPr id="732" name="TextShape 2"/>
          <p:cNvSpPr txBox="1"/>
          <p:nvPr/>
        </p:nvSpPr>
        <p:spPr>
          <a:xfrm>
            <a:off x="1584000" y="5760000"/>
            <a:ext cx="6057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fr-FR">
                <a:latin typeface="Arial"/>
              </a:rPr>
              <a:t>On arrive à la fin quand on en arrive aux fils d'alimentation</a:t>
            </a: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3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5840"/>
          </a:xfrm>
          <a:prstGeom prst="rect">
            <a:avLst/>
          </a:prstGeom>
          <a:ln>
            <a:noFill/>
          </a:ln>
        </p:spPr>
      </p:pic>
      <p:sp>
        <p:nvSpPr>
          <p:cNvPr id="739" name="TextShape 2"/>
          <p:cNvSpPr txBox="1"/>
          <p:nvPr/>
        </p:nvSpPr>
        <p:spPr>
          <a:xfrm>
            <a:off x="576000" y="5832000"/>
            <a:ext cx="65008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fr-FR">
                <a:latin typeface="Arial"/>
              </a:rPr>
              <a:t>Le fil rouge est dans le pin 5V, le fil noir dans un des pins GND</a:t>
            </a:r>
            <a:endParaRPr/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75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C'est ce truc là →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Pas cher, environ 2€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L'unité</a:t>
            </a:r>
            <a:endParaRPr/>
          </a:p>
        </p:txBody>
      </p:sp>
      <p:pic>
        <p:nvPicPr>
          <p:cNvPr id="576" name="" descr=""/>
          <p:cNvPicPr/>
          <p:nvPr/>
        </p:nvPicPr>
        <p:blipFill>
          <a:blip r:embed="rId1"/>
          <a:stretch>
            <a:fillRect/>
          </a:stretch>
        </p:blipFill>
        <p:spPr>
          <a:xfrm rot="21563400">
            <a:off x="4756680" y="3768840"/>
            <a:ext cx="4012560" cy="239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4840" cy="39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pic>
        <p:nvPicPr>
          <p:cNvPr id="7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8000" y="1604520"/>
            <a:ext cx="5964840" cy="3976200"/>
          </a:xfrm>
          <a:prstGeom prst="rect">
            <a:avLst/>
          </a:prstGeom>
          <a:ln>
            <a:noFill/>
          </a:ln>
        </p:spPr>
      </p:pic>
      <p:sp>
        <p:nvSpPr>
          <p:cNvPr id="744" name="CustomShape 2"/>
          <p:cNvSpPr/>
          <p:nvPr/>
        </p:nvSpPr>
        <p:spPr>
          <a:xfrm>
            <a:off x="6624000" y="504000"/>
            <a:ext cx="2376000" cy="54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Avant de brancher ton circuit en USB sur l'ordinateur, vérifies bien ton circuit !</a:t>
            </a:r>
            <a:endParaRPr/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sp>
        <p:nvSpPr>
          <p:cNvPr id="746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</p:sp>
      <p:sp>
        <p:nvSpPr>
          <p:cNvPr id="747" name="CustomShape 3"/>
          <p:cNvSpPr/>
          <p:nvPr/>
        </p:nvSpPr>
        <p:spPr>
          <a:xfrm>
            <a:off x="457200" y="273600"/>
            <a:ext cx="822816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Tout est OK ?</a:t>
            </a:r>
            <a:endParaRPr/>
          </a:p>
        </p:txBody>
      </p:sp>
      <p:sp>
        <p:nvSpPr>
          <p:cNvPr id="748" name="CustomShape 4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Bravo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Bon travail.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Maintenant, la suite se passe sur l'ordi !</a:t>
            </a:r>
            <a:endParaRPr/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457200" y="273600"/>
            <a:ext cx="822816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Sur l'ordi</a:t>
            </a:r>
            <a:endParaRPr/>
          </a:p>
        </p:txBody>
      </p:sp>
      <p:sp>
        <p:nvSpPr>
          <p:cNvPr id="750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Lancer Arduino IDE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Ouvrir le « sketch » du projet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Le téléverser dans l'Arduino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Si tu ne sais pas faire, demandes aux animateurs</a:t>
            </a:r>
            <a:endParaRPr/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1"/>
          <p:cNvSpPr/>
          <p:nvPr/>
        </p:nvSpPr>
        <p:spPr>
          <a:xfrm>
            <a:off x="457200" y="273600"/>
            <a:ext cx="822816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Et maintenant</a:t>
            </a:r>
            <a:endParaRPr/>
          </a:p>
        </p:txBody>
      </p:sp>
      <p:sp>
        <p:nvSpPr>
          <p:cNvPr id="752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Amuses-toi à jouer une musique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Quel morceau connais-tu 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Sinon, reconnais-tu ?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La La     La   Fa   Do+  Do+     La    Fa   Sib   Do+   Si   Sib    Do+   La   Fa</a:t>
            </a:r>
            <a:endParaRPr/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457200" y="273600"/>
            <a:ext cx="822816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Des notes sans jouer ?</a:t>
            </a:r>
            <a:endParaRPr/>
          </a:p>
        </p:txBody>
      </p:sp>
      <p:sp>
        <p:nvSpPr>
          <p:cNvPr id="754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Si des notes sont émises sans que tu ne joues, cela provient d'un écho des ultra-sons. Il te suffit d'éloigner les capteurs les uns des autres.</a:t>
            </a:r>
            <a:endParaRPr/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Des idées pour continuer</a:t>
            </a:r>
            <a:endParaRPr/>
          </a:p>
        </p:txBody>
      </p:sp>
      <p:sp>
        <p:nvSpPr>
          <p:cNvPr id="756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Je suis certain que tu as des idées pour changer le montage et qu'il fasse encore plus de choses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Allez, petit BRAINSTORMING tous ensemble pour mettre en commun les idées.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J'en ai mis dans la diapositive suivante.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3200">
                <a:latin typeface="Arial"/>
              </a:rPr>
              <a:t>Aurons-nous les mêmes idées ? </a:t>
            </a:r>
            <a:endParaRPr/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Des idées pour continuer</a:t>
            </a:r>
            <a:endParaRPr/>
          </a:p>
        </p:txBody>
      </p:sp>
      <p:sp>
        <p:nvSpPr>
          <p:cNvPr id="758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Plus de notes par capteur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Des repères pour indiquer les intervalles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Plus de capteurs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Ajouter un bouton qui modifie la durée des notes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Pouvoir modifier le tempo avec des boutons + et -, ou un potentiomètre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Des boutons pour changer de son (un bouton par instrument)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Ajouter des lasers, un écran LCD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Faire jouer les notes par un ordinateur</a:t>
            </a:r>
            <a:endParaRPr/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2681280" y="219600"/>
            <a:ext cx="600192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Des idées pour continuer</a:t>
            </a:r>
            <a:endParaRPr/>
          </a:p>
        </p:txBody>
      </p:sp>
      <p:sp>
        <p:nvSpPr>
          <p:cNvPr id="760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Utiliser une autre librairie pour manipuler ces capteurs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Arial"/>
              </a:rPr>
              <a:t>Permettre d'enregistrer une suite de notes pour la faire rejouer.</a:t>
            </a:r>
            <a:endParaRPr/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CustomShape 1"/>
          <p:cNvSpPr/>
          <p:nvPr/>
        </p:nvSpPr>
        <p:spPr>
          <a:xfrm>
            <a:off x="457200" y="273600"/>
            <a:ext cx="8228880" cy="5307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6000">
                <a:latin typeface="Arial"/>
              </a:rPr>
              <a:t>Amusez-vous bien !</a:t>
            </a:r>
            <a:endParaRPr/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78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fr-FR" sz="2800">
                <a:latin typeface="Calibri"/>
              </a:rPr>
              <a:t>Le programme définit des intervalles de distance. Au départ, deux intervalles.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r>
              <a:rPr lang="fr-FR" sz="4400">
                <a:latin typeface="Arial"/>
              </a:rPr>
              <a:t>Crédits photo</a:t>
            </a:r>
            <a:endParaRPr/>
          </a:p>
        </p:txBody>
      </p:sp>
      <p:sp>
        <p:nvSpPr>
          <p:cNvPr id="763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Jérôme Baton, 2015 </a:t>
            </a:r>
            <a:endParaRPr/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80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Le programme définit des intervalles de distance. Au départ, deux intervalles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fr-FR" sz="2800">
                <a:latin typeface="Calibri"/>
              </a:rPr>
              <a:t>Chaque intervalle représentera une note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2681280" y="274680"/>
            <a:ext cx="60019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582" name="CustomShape 2"/>
          <p:cNvSpPr/>
          <p:nvPr/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Le programme définit des intervalles de distance. Au départ, deux intervalles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fr-FR" sz="2800">
                <a:latin typeface="Calibri"/>
              </a:rPr>
              <a:t>Chaque intervalle représentera une note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b="1" lang="fr-FR" sz="2800">
                <a:latin typeface="Calibri"/>
              </a:rPr>
              <a:t>Nous aurons donc deux notes par capteur.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